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1338" r:id="rId3"/>
    <p:sldId id="1340" r:id="rId4"/>
    <p:sldId id="1332" r:id="rId5"/>
    <p:sldId id="1341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47C08-F939-44B6-BF23-CD880D10D6BD}" type="datetimeFigureOut">
              <a:rPr lang="fr-BE" smtClean="0"/>
              <a:t>27-10-25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AA984-4D6F-47C2-9E2B-1CB003D568E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65609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B557B9-9E96-A8D0-B3DE-62ABC8AF9E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1BF8485-C09E-774D-AF9E-60665065DC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32B780-0C16-BC9B-B2BF-790076142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3832-3D17-465B-B050-AC7C0F8174F0}" type="datetimeFigureOut">
              <a:rPr lang="fr-BE" smtClean="0"/>
              <a:t>27-10-25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8AA1ED-EA83-4F28-3F3C-2F0B899B0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04AC2C-7E68-CDE7-ADD4-65CD20DEF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2D11-3B58-447B-AAE0-7447740C44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73870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FB934D-4B8B-234D-33AF-29E8042F1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5F12F98-354A-FB23-08E0-3F6D36009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AFD691-222E-D7C6-6ABA-589BEAD3F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3832-3D17-465B-B050-AC7C0F8174F0}" type="datetimeFigureOut">
              <a:rPr lang="fr-BE" smtClean="0"/>
              <a:t>27-10-25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489375-AE2B-B070-E698-3D55DA97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0B620B-905B-5F07-D623-11008F000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2D11-3B58-447B-AAE0-7447740C44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63099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076042-2A3D-BBDC-8476-5980B5E3AE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6D142BC-081A-714D-DCC5-7D102B8A3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2E6B89-1B30-7D7A-256F-1F3638BC0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3832-3D17-465B-B050-AC7C0F8174F0}" type="datetimeFigureOut">
              <a:rPr lang="fr-BE" smtClean="0"/>
              <a:t>27-10-25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C01D5B-C3DC-8C4E-BEBF-FDFD6F7D5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AC2C0F-A337-FD1C-C10E-F2E3EF176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2D11-3B58-447B-AAE0-7447740C44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05039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04669C-99AB-7419-3010-2766E743D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8A7B88-5B22-2FF0-4F35-E942C15CD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071F7D-54E2-674A-9298-DDE286D21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3832-3D17-465B-B050-AC7C0F8174F0}" type="datetimeFigureOut">
              <a:rPr lang="fr-BE" smtClean="0"/>
              <a:t>27-10-25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7B9043-DBC3-4155-ACC5-214305334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3200DF-06DE-B617-EF0B-582F99AAA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2D11-3B58-447B-AAE0-7447740C44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38804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342E22-786F-D114-BBC8-92FE73220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BDBAFA-28E6-048C-0D8F-7EB18CD97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78DDDB-3A89-E27E-B658-236BEDD86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3832-3D17-465B-B050-AC7C0F8174F0}" type="datetimeFigureOut">
              <a:rPr lang="fr-BE" smtClean="0"/>
              <a:t>27-10-25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407A69-00E2-6432-8EC4-32781D0D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3CF2B1-1F81-99ED-A22E-0E7DFEF50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2D11-3B58-447B-AAE0-7447740C44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54744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D65325-B4EA-B18C-411D-8994A4001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21E87E-F613-71BD-1456-4FB9645207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F6B4024-5607-336D-B01D-4A981D8ACB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0E5203-DD98-999A-DDFE-EB77726D6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3832-3D17-465B-B050-AC7C0F8174F0}" type="datetimeFigureOut">
              <a:rPr lang="fr-BE" smtClean="0"/>
              <a:t>27-10-25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9C67E4-6800-1DE0-4D02-276791153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AC5DC6D-E46A-A161-CABA-E4EA16CE7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2D11-3B58-447B-AAE0-7447740C44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48117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2CE651-561A-DFD7-4146-E55470E61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328E1F-72C9-7DEC-2437-D2C797781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912E782-4A4A-9654-627E-EAC4238481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781143D-F4CE-5C71-CD3A-64AB1E5CBF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EB31CA7-AAC9-7F2A-D5FA-3454DC4B51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0EC1974-9A6A-95A5-B3E5-2AFE75CA1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3832-3D17-465B-B050-AC7C0F8174F0}" type="datetimeFigureOut">
              <a:rPr lang="fr-BE" smtClean="0"/>
              <a:t>27-10-25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703A009-7C51-8407-BF44-F4FEB24F1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CE2FB7D-2801-2E67-9015-933F05271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2D11-3B58-447B-AAE0-7447740C44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58425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C3CD26-5774-751E-5BE5-356CDA3EF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09F8EE2-5A2D-AD46-DF7F-027FAE334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3832-3D17-465B-B050-AC7C0F8174F0}" type="datetimeFigureOut">
              <a:rPr lang="fr-BE" smtClean="0"/>
              <a:t>27-10-25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3394D2-DAA5-4067-359D-C058E2B7B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C6244D2-1C6F-034D-080D-270889FB5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2D11-3B58-447B-AAE0-7447740C44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94773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73D38C4-543D-FBAF-1A5C-F43689EAE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3832-3D17-465B-B050-AC7C0F8174F0}" type="datetimeFigureOut">
              <a:rPr lang="fr-BE" smtClean="0"/>
              <a:t>27-10-25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7661FC7-34FE-83D5-DA52-B421DFB84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6E40164-D355-B8CA-244F-7FE1382B6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2D11-3B58-447B-AAE0-7447740C44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71379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A6316D-75C9-88D9-B091-BE9C925F0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C85DD3-1318-561E-5E90-B46945EC8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5B9C7-E997-27C7-045E-190B6E46B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8D0AC8-EBAC-40E5-A7A4-3A748DFF4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3832-3D17-465B-B050-AC7C0F8174F0}" type="datetimeFigureOut">
              <a:rPr lang="fr-BE" smtClean="0"/>
              <a:t>27-10-25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F397C6E-6247-2AEE-4926-652081FD0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5EB391-151E-D081-10BC-3BA3112F1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2D11-3B58-447B-AAE0-7447740C44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1519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7A5980-DF20-DD61-BF77-DE7CC075A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0117CF5-1FC9-F6BB-8876-50A3D092BE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3BE79A7-0F34-46CC-0911-EB66365EA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04F9F5-F838-69C3-BDFA-33F314A58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3832-3D17-465B-B050-AC7C0F8174F0}" type="datetimeFigureOut">
              <a:rPr lang="fr-BE" smtClean="0"/>
              <a:t>27-10-25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CBA637-F685-5948-4254-A8DCD4363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64324E-D9DB-5848-04E6-8D1540320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2D11-3B58-447B-AAE0-7447740C44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69701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DFF37F2-3ED2-FD90-B46E-18C3DB63E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647CEC-3324-F926-5F49-30D457652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E42ED2-E2E2-A98A-910A-4F52A8ECC7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CC3832-3D17-465B-B050-AC7C0F8174F0}" type="datetimeFigureOut">
              <a:rPr lang="fr-BE" smtClean="0"/>
              <a:t>27-10-25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FF049B-6566-8683-A31E-E5FC2E8C2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BC18E1-4F2E-27D8-92CF-1F6FCCB053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1B2D11-3B58-447B-AAE0-7447740C44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89856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DD983ADC-B338-71EE-E90B-D720E0565D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385461"/>
              </p:ext>
            </p:extLst>
          </p:nvPr>
        </p:nvGraphicFramePr>
        <p:xfrm>
          <a:off x="2315028" y="1503438"/>
          <a:ext cx="8127999" cy="42877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63988529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58771850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082640491"/>
                    </a:ext>
                  </a:extLst>
                </a:gridCol>
              </a:tblGrid>
              <a:tr h="1429254">
                <a:tc>
                  <a:txBody>
                    <a:bodyPr/>
                    <a:lstStyle/>
                    <a:p>
                      <a:pPr algn="ctr"/>
                      <a:r>
                        <a:rPr lang="fr-BE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Bonnes œuvres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Stars sociales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Stars des stars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5447157"/>
                  </a:ext>
                </a:extLst>
              </a:tr>
              <a:tr h="1429254">
                <a:tc>
                  <a:txBody>
                    <a:bodyPr/>
                    <a:lstStyle/>
                    <a:p>
                      <a:pPr algn="ctr"/>
                      <a:r>
                        <a:rPr lang="fr-BE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Dilemmes sociaux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Dilemmes des dilemmes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Stars économiques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323401"/>
                  </a:ext>
                </a:extLst>
              </a:tr>
              <a:tr h="1429254">
                <a:tc>
                  <a:txBody>
                    <a:bodyPr/>
                    <a:lstStyle/>
                    <a:p>
                      <a:pPr algn="ctr"/>
                      <a:r>
                        <a:rPr lang="fr-BE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Poids morts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Dilemmes économiques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Vaches à lait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0429890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3DB28D1E-699F-B682-F369-F2B24DB11829}"/>
              </a:ext>
            </a:extLst>
          </p:cNvPr>
          <p:cNvSpPr txBox="1"/>
          <p:nvPr/>
        </p:nvSpPr>
        <p:spPr>
          <a:xfrm rot="16200000">
            <a:off x="-455277" y="3413611"/>
            <a:ext cx="1771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000" b="1" dirty="0"/>
              <a:t>Impact social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6ED2022-FBD4-EDC9-5BB1-E92F7C9F73F6}"/>
              </a:ext>
            </a:extLst>
          </p:cNvPr>
          <p:cNvSpPr txBox="1"/>
          <p:nvPr/>
        </p:nvSpPr>
        <p:spPr>
          <a:xfrm>
            <a:off x="1737172" y="2013857"/>
            <a:ext cx="577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BE" dirty="0"/>
              <a:t>Bon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F6B4469-5FAA-4B13-965E-FBC05F8E7C95}"/>
              </a:ext>
            </a:extLst>
          </p:cNvPr>
          <p:cNvSpPr txBox="1"/>
          <p:nvPr/>
        </p:nvSpPr>
        <p:spPr>
          <a:xfrm>
            <a:off x="991711" y="3439494"/>
            <a:ext cx="1322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BE" dirty="0"/>
              <a:t>A améliorer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5BD1DE2-D2FF-85F1-BABC-FD9E496B0E21}"/>
              </a:ext>
            </a:extLst>
          </p:cNvPr>
          <p:cNvSpPr txBox="1"/>
          <p:nvPr/>
        </p:nvSpPr>
        <p:spPr>
          <a:xfrm>
            <a:off x="724715" y="4826951"/>
            <a:ext cx="15898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BE" dirty="0"/>
              <a:t>Mauvais</a:t>
            </a:r>
            <a:br>
              <a:rPr lang="fr-BE" dirty="0"/>
            </a:br>
            <a:r>
              <a:rPr lang="fr-BE" dirty="0"/>
              <a:t>(hors mission)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7538A1B-4E8F-1BE2-4707-61CB24466918}"/>
              </a:ext>
            </a:extLst>
          </p:cNvPr>
          <p:cNvSpPr txBox="1"/>
          <p:nvPr/>
        </p:nvSpPr>
        <p:spPr>
          <a:xfrm>
            <a:off x="8656453" y="5839322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dirty="0"/>
              <a:t>Bonne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26B8BEE-B479-4101-FE26-98141E7293AC}"/>
              </a:ext>
            </a:extLst>
          </p:cNvPr>
          <p:cNvSpPr txBox="1"/>
          <p:nvPr/>
        </p:nvSpPr>
        <p:spPr>
          <a:xfrm>
            <a:off x="5726247" y="5839322"/>
            <a:ext cx="1322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dirty="0"/>
              <a:t>A améliorer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7CDD276-D310-142F-A4C5-36ECDC04ED9E}"/>
              </a:ext>
            </a:extLst>
          </p:cNvPr>
          <p:cNvSpPr txBox="1"/>
          <p:nvPr/>
        </p:nvSpPr>
        <p:spPr>
          <a:xfrm>
            <a:off x="3120975" y="5795780"/>
            <a:ext cx="1134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dirty="0"/>
              <a:t>Mauvaise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F9C4FD1-B19F-91ED-2C09-E738EA306515}"/>
              </a:ext>
            </a:extLst>
          </p:cNvPr>
          <p:cNvSpPr txBox="1"/>
          <p:nvPr/>
        </p:nvSpPr>
        <p:spPr>
          <a:xfrm>
            <a:off x="5654176" y="6335486"/>
            <a:ext cx="14670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000" b="1" dirty="0"/>
              <a:t>Rentabilité</a:t>
            </a:r>
          </a:p>
        </p:txBody>
      </p:sp>
      <p:sp>
        <p:nvSpPr>
          <p:cNvPr id="14" name="Titre 13">
            <a:extLst>
              <a:ext uri="{FF2B5EF4-FFF2-40B4-BE49-F238E27FC236}">
                <a16:creationId xmlns:a16="http://schemas.microsoft.com/office/drawing/2014/main" id="{E07D9CBB-435C-FA5E-03CE-10B485304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>
                <a:solidFill>
                  <a:srgbClr val="C00000"/>
                </a:solidFill>
              </a:rPr>
              <a:t>Matrice-ESS</a:t>
            </a:r>
            <a:br>
              <a:rPr lang="fr-BE" b="1" dirty="0">
                <a:solidFill>
                  <a:srgbClr val="C00000"/>
                </a:solidFill>
              </a:rPr>
            </a:b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781092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A5EB7-1931-69B2-95AF-EAA77DF4C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B7D2362C-61DC-5FA7-45BF-A4BCFFC0D2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554022"/>
              </p:ext>
            </p:extLst>
          </p:nvPr>
        </p:nvGraphicFramePr>
        <p:xfrm>
          <a:off x="2314574" y="2178353"/>
          <a:ext cx="8127999" cy="42877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63988529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58771850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082640491"/>
                    </a:ext>
                  </a:extLst>
                </a:gridCol>
              </a:tblGrid>
              <a:tr h="1429254">
                <a:tc>
                  <a:txBody>
                    <a:bodyPr/>
                    <a:lstStyle/>
                    <a:p>
                      <a:pPr algn="ctr"/>
                      <a:r>
                        <a:rPr lang="fr-BE" sz="2000" b="1" i="1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Bonnes œuvres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Stars sociales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Stars des stars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5447157"/>
                  </a:ext>
                </a:extLst>
              </a:tr>
              <a:tr h="1429254"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Dilemmes sociaux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Dilemmes des dilemmes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Stars économiques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323401"/>
                  </a:ext>
                </a:extLst>
              </a:tr>
              <a:tr h="1429254"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Poids morts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Dilemmes économiques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BE" sz="2000" b="1" i="1" kern="1200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Vaches à lait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0429890"/>
                  </a:ext>
                </a:extLst>
              </a:tr>
            </a:tbl>
          </a:graphicData>
        </a:graphic>
      </p:graphicFrame>
      <p:sp>
        <p:nvSpPr>
          <p:cNvPr id="11" name="Ellipse 10">
            <a:extLst>
              <a:ext uri="{FF2B5EF4-FFF2-40B4-BE49-F238E27FC236}">
                <a16:creationId xmlns:a16="http://schemas.microsoft.com/office/drawing/2014/main" id="{58F45FE2-7115-3352-5EB0-A060F8D60D18}"/>
              </a:ext>
            </a:extLst>
          </p:cNvPr>
          <p:cNvSpPr/>
          <p:nvPr/>
        </p:nvSpPr>
        <p:spPr>
          <a:xfrm rot="1334069">
            <a:off x="1625578" y="2669626"/>
            <a:ext cx="9536955" cy="3352551"/>
          </a:xfrm>
          <a:prstGeom prst="ellipse">
            <a:avLst/>
          </a:prstGeom>
          <a:noFill/>
          <a:ln w="762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" name="Titre 17">
            <a:extLst>
              <a:ext uri="{FF2B5EF4-FFF2-40B4-BE49-F238E27FC236}">
                <a16:creationId xmlns:a16="http://schemas.microsoft.com/office/drawing/2014/main" id="{7A5BF372-1935-B3C5-5C04-865F38AFB0F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b="1" dirty="0">
                <a:solidFill>
                  <a:srgbClr val="C00000"/>
                </a:solidFill>
              </a:rPr>
              <a:t>Optimiser</a:t>
            </a:r>
          </a:p>
          <a:p>
            <a:r>
              <a:rPr lang="fr-BE" sz="3600" dirty="0">
                <a:solidFill>
                  <a:srgbClr val="C00000"/>
                </a:solidFill>
              </a:rPr>
              <a:t>Réconcilier les extrêmes </a:t>
            </a:r>
            <a:r>
              <a:rPr lang="fr-BE" b="1" dirty="0">
                <a:solidFill>
                  <a:srgbClr val="C00000"/>
                </a:solidFill>
              </a:rPr>
              <a:t> </a:t>
            </a:r>
            <a:br>
              <a:rPr lang="fr-BE" b="1" dirty="0">
                <a:solidFill>
                  <a:srgbClr val="C00000"/>
                </a:solidFill>
              </a:rPr>
            </a:b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178449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F1CDF-D9ED-6D17-4E7C-7E5FF006C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640649C-5DCA-4EF1-ABFD-B2874101D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539843"/>
              </p:ext>
            </p:extLst>
          </p:nvPr>
        </p:nvGraphicFramePr>
        <p:xfrm>
          <a:off x="2314574" y="2178353"/>
          <a:ext cx="8127999" cy="42877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63988529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58771850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082640491"/>
                    </a:ext>
                  </a:extLst>
                </a:gridCol>
              </a:tblGrid>
              <a:tr h="14292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BE" sz="1400" i="1" kern="1200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Bonnes œuvres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BE" sz="1400" i="1" kern="1200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Stars sociales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Stars des stars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5447157"/>
                  </a:ext>
                </a:extLst>
              </a:tr>
              <a:tr h="14292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BE" sz="2000" b="1" i="1" kern="1200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Dilemmes sociaux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BE" sz="2000" b="1" i="1" kern="1200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Dilemmes des dilemmes</a:t>
                      </a:r>
                    </a:p>
                  </a:txBody>
                  <a:tcPr marL="288000" marR="28800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Stars économiques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323401"/>
                  </a:ext>
                </a:extLst>
              </a:tr>
              <a:tr h="14292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BE" sz="1400" i="1" kern="1200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Poids morts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BE" sz="2000" b="1" i="1" kern="1200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Dilemmes économiques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Vaches à lait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0429890"/>
                  </a:ext>
                </a:extLst>
              </a:tr>
            </a:tbl>
          </a:graphicData>
        </a:graphic>
      </p:graphicFrame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BC327858-CFAB-50C4-3F43-83109C54B625}"/>
              </a:ext>
            </a:extLst>
          </p:cNvPr>
          <p:cNvSpPr/>
          <p:nvPr/>
        </p:nvSpPr>
        <p:spPr>
          <a:xfrm>
            <a:off x="7521574" y="5475514"/>
            <a:ext cx="609600" cy="424543"/>
          </a:xfrm>
          <a:prstGeom prst="rightArrow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59415A0D-2D7D-F28F-631E-CFD3BA7D4A25}"/>
              </a:ext>
            </a:extLst>
          </p:cNvPr>
          <p:cNvSpPr/>
          <p:nvPr/>
        </p:nvSpPr>
        <p:spPr>
          <a:xfrm rot="16200000">
            <a:off x="3308803" y="3320144"/>
            <a:ext cx="609600" cy="424543"/>
          </a:xfrm>
          <a:prstGeom prst="rightArrow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Flèche : droite 11">
            <a:extLst>
              <a:ext uri="{FF2B5EF4-FFF2-40B4-BE49-F238E27FC236}">
                <a16:creationId xmlns:a16="http://schemas.microsoft.com/office/drawing/2014/main" id="{1C9A26A5-97DF-DC31-BBB3-158B891A3211}"/>
              </a:ext>
            </a:extLst>
          </p:cNvPr>
          <p:cNvSpPr/>
          <p:nvPr/>
        </p:nvSpPr>
        <p:spPr>
          <a:xfrm>
            <a:off x="7521574" y="4109962"/>
            <a:ext cx="609600" cy="424543"/>
          </a:xfrm>
          <a:prstGeom prst="rightArrow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896AABB9-5A2C-D41F-349A-6652D3762DA5}"/>
              </a:ext>
            </a:extLst>
          </p:cNvPr>
          <p:cNvSpPr/>
          <p:nvPr/>
        </p:nvSpPr>
        <p:spPr>
          <a:xfrm rot="16200000">
            <a:off x="6073773" y="3320144"/>
            <a:ext cx="609600" cy="424543"/>
          </a:xfrm>
          <a:prstGeom prst="rightArrow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B7856AF9-0EB3-8DA9-D49F-47DD130C57FC}"/>
              </a:ext>
            </a:extLst>
          </p:cNvPr>
          <p:cNvSpPr/>
          <p:nvPr/>
        </p:nvSpPr>
        <p:spPr>
          <a:xfrm rot="19066303">
            <a:off x="7429046" y="3271158"/>
            <a:ext cx="609600" cy="424543"/>
          </a:xfrm>
          <a:prstGeom prst="rightArrow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2" name="Titre 17">
            <a:extLst>
              <a:ext uri="{FF2B5EF4-FFF2-40B4-BE49-F238E27FC236}">
                <a16:creationId xmlns:a16="http://schemas.microsoft.com/office/drawing/2014/main" id="{7F06E51C-C4E7-8921-5647-BDED8721087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b="1" dirty="0">
                <a:solidFill>
                  <a:srgbClr val="C00000"/>
                </a:solidFill>
              </a:rPr>
              <a:t>Optimiser</a:t>
            </a:r>
          </a:p>
          <a:p>
            <a:r>
              <a:rPr lang="fr-BE" sz="3600" dirty="0">
                <a:solidFill>
                  <a:srgbClr val="C00000"/>
                </a:solidFill>
              </a:rPr>
              <a:t>Préparer le futur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41871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B08EF-C461-9347-41BF-C9D4F2D8D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5B068099-28DE-1FBF-60C3-D0C29EC26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949047"/>
              </p:ext>
            </p:extLst>
          </p:nvPr>
        </p:nvGraphicFramePr>
        <p:xfrm>
          <a:off x="2314574" y="2178353"/>
          <a:ext cx="8127999" cy="42877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63988529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58771850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082640491"/>
                    </a:ext>
                  </a:extLst>
                </a:gridCol>
              </a:tblGrid>
              <a:tr h="14292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BE" sz="1400" i="1" kern="1200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Bonnes œuvres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BE" sz="2000" b="1" i="1" kern="1200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Stars sociales</a:t>
                      </a:r>
                    </a:p>
                  </a:txBody>
                  <a:tcPr marL="288000" marR="28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BE" sz="2000" b="1" i="1" kern="1200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Stars des stars</a:t>
                      </a:r>
                    </a:p>
                  </a:txBody>
                  <a:tcPr marL="288000" marR="28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447157"/>
                  </a:ext>
                </a:extLst>
              </a:tr>
              <a:tr h="1429254"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Dilemmes sociaux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Dilemmes des dilemmes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BE" sz="2000" b="1" i="1" kern="1200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Stars économiques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323401"/>
                  </a:ext>
                </a:extLst>
              </a:tr>
              <a:tr h="1429254"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Poids morts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Dilemmes économiques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Vaches à lait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0429890"/>
                  </a:ext>
                </a:extLst>
              </a:tr>
            </a:tbl>
          </a:graphicData>
        </a:graphic>
      </p:graphicFrame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EF357A6F-21D5-7472-B81D-98402A54D78A}"/>
              </a:ext>
            </a:extLst>
          </p:cNvPr>
          <p:cNvSpPr/>
          <p:nvPr/>
        </p:nvSpPr>
        <p:spPr>
          <a:xfrm>
            <a:off x="7445375" y="2688772"/>
            <a:ext cx="609600" cy="424543"/>
          </a:xfrm>
          <a:prstGeom prst="rightArrow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7" name="Flèche : droite 16">
            <a:extLst>
              <a:ext uri="{FF2B5EF4-FFF2-40B4-BE49-F238E27FC236}">
                <a16:creationId xmlns:a16="http://schemas.microsoft.com/office/drawing/2014/main" id="{FF13FE17-F386-663B-A46E-946EA9F1B142}"/>
              </a:ext>
            </a:extLst>
          </p:cNvPr>
          <p:cNvSpPr/>
          <p:nvPr/>
        </p:nvSpPr>
        <p:spPr>
          <a:xfrm rot="16200000">
            <a:off x="8664576" y="3320144"/>
            <a:ext cx="609600" cy="424543"/>
          </a:xfrm>
          <a:prstGeom prst="rightArrow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" name="Titre 17">
            <a:extLst>
              <a:ext uri="{FF2B5EF4-FFF2-40B4-BE49-F238E27FC236}">
                <a16:creationId xmlns:a16="http://schemas.microsoft.com/office/drawing/2014/main" id="{66E07975-A933-7F37-253A-05E9D40AEF2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b="1" dirty="0">
                <a:solidFill>
                  <a:srgbClr val="C00000"/>
                </a:solidFill>
              </a:rPr>
              <a:t>Optimiser</a:t>
            </a:r>
          </a:p>
          <a:p>
            <a:r>
              <a:rPr lang="fr-BE" sz="3600" dirty="0">
                <a:solidFill>
                  <a:srgbClr val="C00000"/>
                </a:solidFill>
              </a:rPr>
              <a:t>Viser les étoiles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9170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19FCA-ABC3-0618-2088-3263E2D50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9C479725-7E24-3F1E-4096-5AA3156185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807651"/>
              </p:ext>
            </p:extLst>
          </p:nvPr>
        </p:nvGraphicFramePr>
        <p:xfrm>
          <a:off x="2314574" y="2178353"/>
          <a:ext cx="8127999" cy="42877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63988529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58771850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082640491"/>
                    </a:ext>
                  </a:extLst>
                </a:gridCol>
              </a:tblGrid>
              <a:tr h="14292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BE" sz="1400" i="1" kern="1200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Bonnes œuvres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Stars sociales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Stars des stars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5447157"/>
                  </a:ext>
                </a:extLst>
              </a:tr>
              <a:tr h="14292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BE" sz="1400" i="1" kern="1200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Dilemmes sociaux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Dilemmes des dilemmes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Stars économiques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323401"/>
                  </a:ext>
                </a:extLst>
              </a:tr>
              <a:tr h="14292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BE" sz="2000" b="1" i="1" kern="120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Dilemmes économiques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i="1" dirty="0">
                          <a:solidFill>
                            <a:srgbClr val="C00000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Vaches à lait</a:t>
                      </a:r>
                    </a:p>
                  </a:txBody>
                  <a:tcPr marL="288000" marR="28800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0429890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0E72F5C4-522B-78FA-C4EC-4DF7BD565B35}"/>
              </a:ext>
            </a:extLst>
          </p:cNvPr>
          <p:cNvSpPr/>
          <p:nvPr/>
        </p:nvSpPr>
        <p:spPr>
          <a:xfrm>
            <a:off x="2797174" y="5442858"/>
            <a:ext cx="1785257" cy="66402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Poids morts</a:t>
            </a:r>
          </a:p>
        </p:txBody>
      </p:sp>
      <p:sp>
        <p:nvSpPr>
          <p:cNvPr id="11" name="Flèche : droite 10">
            <a:extLst>
              <a:ext uri="{FF2B5EF4-FFF2-40B4-BE49-F238E27FC236}">
                <a16:creationId xmlns:a16="http://schemas.microsoft.com/office/drawing/2014/main" id="{45097F16-9444-A3A9-9922-AEB0AF01F13E}"/>
              </a:ext>
            </a:extLst>
          </p:cNvPr>
          <p:cNvSpPr/>
          <p:nvPr/>
        </p:nvSpPr>
        <p:spPr>
          <a:xfrm rot="2369322">
            <a:off x="2414128" y="5096619"/>
            <a:ext cx="507758" cy="484632"/>
          </a:xfrm>
          <a:prstGeom prst="right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Flèche : droite 11">
            <a:extLst>
              <a:ext uri="{FF2B5EF4-FFF2-40B4-BE49-F238E27FC236}">
                <a16:creationId xmlns:a16="http://schemas.microsoft.com/office/drawing/2014/main" id="{C145CD5B-5C4C-0711-A1E8-8DD8E29CC088}"/>
              </a:ext>
            </a:extLst>
          </p:cNvPr>
          <p:cNvSpPr/>
          <p:nvPr/>
        </p:nvSpPr>
        <p:spPr>
          <a:xfrm rot="7769322">
            <a:off x="4437518" y="5098190"/>
            <a:ext cx="507758" cy="484632"/>
          </a:xfrm>
          <a:prstGeom prst="right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CA0EB756-E7A2-E296-0ADA-042F3601F09D}"/>
              </a:ext>
            </a:extLst>
          </p:cNvPr>
          <p:cNvSpPr/>
          <p:nvPr/>
        </p:nvSpPr>
        <p:spPr>
          <a:xfrm rot="19230678" flipV="1">
            <a:off x="2414127" y="5965352"/>
            <a:ext cx="507758" cy="484632"/>
          </a:xfrm>
          <a:prstGeom prst="right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A8F57241-1D60-D525-A4B8-077C19754822}"/>
              </a:ext>
            </a:extLst>
          </p:cNvPr>
          <p:cNvSpPr/>
          <p:nvPr/>
        </p:nvSpPr>
        <p:spPr>
          <a:xfrm rot="13830678" flipV="1">
            <a:off x="4437517" y="5966923"/>
            <a:ext cx="507758" cy="484632"/>
          </a:xfrm>
          <a:prstGeom prst="right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6" name="Titre 17">
            <a:extLst>
              <a:ext uri="{FF2B5EF4-FFF2-40B4-BE49-F238E27FC236}">
                <a16:creationId xmlns:a16="http://schemas.microsoft.com/office/drawing/2014/main" id="{5ED70982-97A8-2929-91F7-CDA26A0D969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b="1" dirty="0">
                <a:solidFill>
                  <a:srgbClr val="C00000"/>
                </a:solidFill>
              </a:rPr>
              <a:t>Optimiser</a:t>
            </a:r>
          </a:p>
          <a:p>
            <a:r>
              <a:rPr lang="fr-BE" sz="3600" dirty="0">
                <a:solidFill>
                  <a:srgbClr val="C00000"/>
                </a:solidFill>
              </a:rPr>
              <a:t>Chercher l’erreur</a:t>
            </a:r>
            <a:br>
              <a:rPr lang="fr-BE" b="1" dirty="0">
                <a:solidFill>
                  <a:srgbClr val="C00000"/>
                </a:solidFill>
              </a:rPr>
            </a:b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1433323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Grand écran</PresentationFormat>
  <Paragraphs>62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Roboto</vt:lpstr>
      <vt:lpstr>Thème Office</vt:lpstr>
      <vt:lpstr>Matrice-ESS 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Michel Boving</dc:creator>
  <cp:lastModifiedBy>Michel Boving</cp:lastModifiedBy>
  <cp:revision>12</cp:revision>
  <dcterms:created xsi:type="dcterms:W3CDTF">2025-10-09T12:55:34Z</dcterms:created>
  <dcterms:modified xsi:type="dcterms:W3CDTF">2025-10-27T13:18:51Z</dcterms:modified>
</cp:coreProperties>
</file>